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0CF-3C81-4F50-8476-A1E58927D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30349-BB2C-45E8-834F-17ECEBF64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8E44D-C21E-4446-B018-E5742781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7C53D-922C-4F67-B43C-E76A54C9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B41A6-6836-4983-BAE1-B109E6C2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4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206B-75C1-4774-BA29-217EADE0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8D035-D863-4B49-9B2F-D08AFA976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D6E62-5444-4EBD-BA7E-A2D041DF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6EED6-7CCA-4EBC-B2E5-E99937A7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44C51-B90A-40E4-9867-414F5A8E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80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BA9F5-AB8A-4310-BCC5-63937A686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ADB30-2656-496F-9D6D-02A0C77AC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C24-04D4-4349-A7BA-ECF1DE68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D88EA-6BDB-4915-B19E-02763242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D5CA-4D50-4A62-A6EF-B346B43C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977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A1F7-EDB1-4AC0-8D3D-BC2466A3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B7F5-F5F5-44F6-9ECB-CE794D6F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110-E21F-4CD6-8FDC-177792AA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A6EB-28FA-4211-B6F7-E1ED02BA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B0369-F33C-4AFA-8136-9AF0C443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487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3A7B-098A-4394-9BB7-5B13AC20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9E74D-8B09-4A95-9400-A92CAD862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A92EB-5E3E-4C99-9F07-15198A66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B10C-7D9F-4510-A23A-B21D156F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C4E42-1779-4F20-85EF-1F7C78D5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180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D4FA-94B7-433D-9272-E94AF14A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ACE95-4363-4FF3-A557-A5E6F5E7F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43D2E-5067-42D1-B1F8-D000CEC64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7367-A803-49FE-A14F-E5573330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9C6D6-33BD-493B-A810-0E4912DA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41ED4-DF7D-407D-88A4-DA47A579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261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C1C5-2367-415F-AE26-55E838EA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14DF1-0AE0-493C-8D41-C1EE228B0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ACF57-4237-4E64-B45A-5D311CECF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3A0E4-1FEA-47C6-A23D-73C7B695E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6FBFB-FF4F-482B-B12A-502549102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9D607-FC6D-4DC4-BA99-EDC7CA97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D83F8-8EC3-46C2-B3CA-1F1DF38E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CBBFE-1735-447D-9E38-2CA4108C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484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9EDA-3AEE-4DDA-92E5-F80A588F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0158D-CCC8-4C70-89CA-1DF689A3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DBAFD-1F9A-44E0-AE4B-BB86F98E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41DFE-80AC-4137-A685-7BB67FF6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874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A153A-C01A-4F43-B28F-E9E91EFB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C1B27-63F1-488B-8ADE-3784776C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10E9-77AC-422D-8E57-C576578A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618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C282-F0DD-45A7-9B9E-F74DBFB0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0966-2A04-42AF-B9C1-9E4E336D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8B4D3-52FC-4CF2-AD3E-588A3525F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ECC9C-12A4-407C-A6D9-9313D29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F0296-78ED-4D0D-A9D9-721ACEDB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6A064-BA37-4ACB-BF62-552B726C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168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A068-7515-48D9-ADDB-7160D6C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87D96-EE8B-480B-9C28-73F1BEFF2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F9C92-DDF6-4A35-B4D2-DFCB08E11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DCEAF-17BA-4791-AD3C-298A6A96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3F849-A26A-4405-ABBA-12386150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C9300-CD3E-478D-A19A-757C330B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69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FBB83-954B-4DF9-B9DF-8FBED532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8F7A-ADFB-417B-BEA5-361C72002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E834-D869-469C-B42C-3EFC8B6D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5953-F04B-43FA-90AC-1ECB6A34DD0F}" type="datetimeFigureOut">
              <a:rPr lang="en-IE" smtClean="0"/>
              <a:t>25/08/2021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A4764-69FB-4732-A61B-B8EC41957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0FD0C-08D1-4C8F-9640-9F8610AA7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E866B-D12F-48B8-A45E-32C6F27818A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821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98DD6E-DC47-46E0-A10E-5C86B0895A12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62F23-5EE0-48E4-B9BF-2048ADAEB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539" y="0"/>
            <a:ext cx="12669078" cy="598556"/>
          </a:xfrm>
        </p:spPr>
        <p:txBody>
          <a:bodyPr>
            <a:normAutofit/>
          </a:bodyPr>
          <a:lstStyle/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MOD004089 GIS Tools for Biodiversity Mapping and Conservation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D0938-A804-4634-B584-83F24B78B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730" y="2379278"/>
            <a:ext cx="9144000" cy="1655762"/>
          </a:xfrm>
        </p:spPr>
        <p:txBody>
          <a:bodyPr>
            <a:normAutofit/>
          </a:bodyPr>
          <a:lstStyle/>
          <a:p>
            <a:r>
              <a:rPr lang="en-IE" sz="3600" dirty="0">
                <a:latin typeface="Gill Sans MT" panose="020B0502020104020203" pitchFamily="34" charset="0"/>
              </a:rPr>
              <a:t>Projection Systems, GPS and Tracking</a:t>
            </a:r>
          </a:p>
          <a:p>
            <a:r>
              <a:rPr lang="en-IE" sz="3200" dirty="0">
                <a:latin typeface="Gill Sans MT" panose="020B0502020104020203" pitchFamily="34" charset="0"/>
              </a:rPr>
              <a:t>Dr Hannah White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B99DE8-7B9E-43FC-89C6-8EABA1EE937C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90C781A1-5D0A-46A8-B73D-75C647C0B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r="748" b="24587"/>
          <a:stretch/>
        </p:blipFill>
        <p:spPr>
          <a:xfrm>
            <a:off x="-238539" y="5404683"/>
            <a:ext cx="12669078" cy="54189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94285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Global Projections - Mollweide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8085B2-9E63-49D9-B278-7FADB4268138}"/>
              </a:ext>
            </a:extLst>
          </p:cNvPr>
          <p:cNvSpPr txBox="1"/>
          <p:nvPr/>
        </p:nvSpPr>
        <p:spPr>
          <a:xfrm>
            <a:off x="6771861" y="2682749"/>
            <a:ext cx="61423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Mollweide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Good for area and shape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Meridians not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Bad for directions</a:t>
            </a:r>
          </a:p>
        </p:txBody>
      </p:sp>
      <p:pic>
        <p:nvPicPr>
          <p:cNvPr id="6146" name="Picture 2" descr="Tissot's Mollweide">
            <a:extLst>
              <a:ext uri="{FF2B5EF4-FFF2-40B4-BE49-F238E27FC236}">
                <a16:creationId xmlns:a16="http://schemas.microsoft.com/office/drawing/2014/main" id="{5246C286-69FC-492F-B7EF-FAEAFFDE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0" y="2348533"/>
            <a:ext cx="6175881" cy="31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Coordinate Reference Systems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771F39-0B7B-4B3D-97A6-81420DBD5F88}"/>
              </a:ext>
            </a:extLst>
          </p:cNvPr>
          <p:cNvSpPr txBox="1"/>
          <p:nvPr/>
        </p:nvSpPr>
        <p:spPr>
          <a:xfrm>
            <a:off x="622852" y="1351722"/>
            <a:ext cx="1102580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Components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IE" sz="2800" dirty="0">
                <a:latin typeface="Gill Sans MT" panose="020B0502020104020203" pitchFamily="34" charset="0"/>
              </a:rPr>
              <a:t>Projection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IE" sz="2800" dirty="0">
                <a:latin typeface="Gill Sans MT" panose="020B0502020104020203" pitchFamily="34" charset="0"/>
              </a:rPr>
              <a:t>Datum (reference/starting point)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IE" sz="2800" dirty="0">
                <a:latin typeface="Gill Sans MT" panose="020B0502020104020203" pitchFamily="34" charset="0"/>
              </a:rPr>
              <a:t>Units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1000s to choose from with unique EPSG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Choice based on where, extent and what you are measuring?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Most countries have own projected CRS e.g. British National Grid (EPSG: 27700)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endParaRPr lang="en-IE" sz="2800" dirty="0">
              <a:latin typeface="Gill Sans MT" panose="020B0502020104020203" pitchFamily="34" charset="0"/>
            </a:endParaRPr>
          </a:p>
          <a:p>
            <a:pPr lvl="2"/>
            <a:r>
              <a:rPr lang="en-IE" sz="2800" dirty="0">
                <a:latin typeface="Gill Sans MT" panose="020B0502020104020203" pitchFamily="34" charset="0"/>
              </a:rPr>
              <a:t>	</a:t>
            </a:r>
          </a:p>
        </p:txBody>
      </p:sp>
      <p:pic>
        <p:nvPicPr>
          <p:cNvPr id="7170" name="Picture 2" descr="Ordnance Survey National Grid - Wikipedia">
            <a:extLst>
              <a:ext uri="{FF2B5EF4-FFF2-40B4-BE49-F238E27FC236}">
                <a16:creationId xmlns:a16="http://schemas.microsoft.com/office/drawing/2014/main" id="{99D55B47-EFEB-44B1-B305-305F9599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627" y="833783"/>
            <a:ext cx="2068166" cy="382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00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Universal Transverse Mercator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Universe Transverse Mercator Cylinder">
            <a:extLst>
              <a:ext uri="{FF2B5EF4-FFF2-40B4-BE49-F238E27FC236}">
                <a16:creationId xmlns:a16="http://schemas.microsoft.com/office/drawing/2014/main" id="{86191792-7D16-4DEF-A651-8F8C48A7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24" y="1866694"/>
            <a:ext cx="4676636" cy="372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D0F8D5-6F50-4903-B912-6D5D3B6AF41A}"/>
              </a:ext>
            </a:extLst>
          </p:cNvPr>
          <p:cNvSpPr txBox="1"/>
          <p:nvPr/>
        </p:nvSpPr>
        <p:spPr>
          <a:xfrm>
            <a:off x="6096000" y="1653303"/>
            <a:ext cx="55394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UTM useful if no local CRS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Cylindrical projection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Horizontal cylinder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Different cylinder depending on where you are</a:t>
            </a:r>
          </a:p>
        </p:txBody>
      </p:sp>
    </p:spTree>
    <p:extLst>
      <p:ext uri="{BB962C8B-B14F-4D97-AF65-F5344CB8AC3E}">
        <p14:creationId xmlns:p14="http://schemas.microsoft.com/office/powerpoint/2010/main" val="362107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Universal Transverse Mercator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E3C3B-57FE-41C6-BA72-9FBB6DA2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" y="755375"/>
            <a:ext cx="11940936" cy="61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02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Global Maps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22C0D0-AED8-4767-8F06-729403206DE9}"/>
              </a:ext>
            </a:extLst>
          </p:cNvPr>
          <p:cNvSpPr txBox="1"/>
          <p:nvPr/>
        </p:nvSpPr>
        <p:spPr>
          <a:xfrm>
            <a:off x="225286" y="1174489"/>
            <a:ext cx="118474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Use global CRS and stay in latitude and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WGS 84 (latest model of Earth)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ESPG 4326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Units are degrees (compare to projected CRS in metric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AABD0FB-E7C0-4FB2-8F86-6E75164E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84" y="4420955"/>
            <a:ext cx="7832034" cy="23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11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22C0D0-AED8-4767-8F06-729403206DE9}"/>
              </a:ext>
            </a:extLst>
          </p:cNvPr>
          <p:cNvSpPr txBox="1"/>
          <p:nvPr/>
        </p:nvSpPr>
        <p:spPr>
          <a:xfrm>
            <a:off x="225286" y="1413028"/>
            <a:ext cx="74477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Define CRS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Different layers may have different CRS – on-the-fly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Golden Rule: All layers should have same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Transform all layers to match project coordinate system - Reprojection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26B400-2024-4E30-AB6F-03EE57B20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893" y="2171050"/>
            <a:ext cx="4286107" cy="28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2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British National Grid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Ordnance Survey National Grid - Wikipedia">
            <a:extLst>
              <a:ext uri="{FF2B5EF4-FFF2-40B4-BE49-F238E27FC236}">
                <a16:creationId xmlns:a16="http://schemas.microsoft.com/office/drawing/2014/main" id="{84EF52EA-9DD4-4600-BF11-BBD28F4E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6730"/>
            <a:ext cx="3128341" cy="57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65CA5-EB9B-4068-B899-2F1DC43A5D94}"/>
              </a:ext>
            </a:extLst>
          </p:cNvPr>
          <p:cNvSpPr txBox="1"/>
          <p:nvPr/>
        </p:nvSpPr>
        <p:spPr>
          <a:xfrm>
            <a:off x="556591" y="1258957"/>
            <a:ext cx="7434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Based on UTM but alphanumeric!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E.g. TL6461327137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TL = 100 x 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TL62 = 10 x 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TL6427 = 1 x 1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r>
              <a:rPr lang="en-IE" sz="2800" dirty="0">
                <a:latin typeface="Gill Sans MT" panose="020B0502020104020203" pitchFamily="34" charset="0"/>
              </a:rPr>
              <a:t>Keep going to 1 x 1 m 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which would give 10 digits</a:t>
            </a:r>
          </a:p>
        </p:txBody>
      </p:sp>
    </p:spTree>
    <p:extLst>
      <p:ext uri="{BB962C8B-B14F-4D97-AF65-F5344CB8AC3E}">
        <p14:creationId xmlns:p14="http://schemas.microsoft.com/office/powerpoint/2010/main" val="17461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British National Grid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Ordnance Survey National Grid - Wikipedia">
            <a:extLst>
              <a:ext uri="{FF2B5EF4-FFF2-40B4-BE49-F238E27FC236}">
                <a16:creationId xmlns:a16="http://schemas.microsoft.com/office/drawing/2014/main" id="{84EF52EA-9DD4-4600-BF11-BBD28F4E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04" y="992160"/>
            <a:ext cx="3128341" cy="57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65CA5-EB9B-4068-B899-2F1DC43A5D94}"/>
              </a:ext>
            </a:extLst>
          </p:cNvPr>
          <p:cNvSpPr txBox="1"/>
          <p:nvPr/>
        </p:nvSpPr>
        <p:spPr>
          <a:xfrm>
            <a:off x="543339" y="1164134"/>
            <a:ext cx="743447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Convert to Easting and Northing (6 digits!)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Find coordinates of bottom left of square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E.g. TL6461327137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Easting: </a:t>
            </a:r>
            <a:r>
              <a:rPr lang="en-IE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5</a:t>
            </a:r>
            <a:r>
              <a:rPr lang="en-IE" sz="2800" dirty="0">
                <a:latin typeface="Gill Sans MT" panose="020B0502020104020203" pitchFamily="34" charset="0"/>
              </a:rPr>
              <a:t>64613 m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     Northing: </a:t>
            </a:r>
            <a:r>
              <a:rPr lang="en-IE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2</a:t>
            </a:r>
            <a:r>
              <a:rPr lang="en-IE" sz="2800" dirty="0">
                <a:latin typeface="Gill Sans MT" panose="020B0502020104020203" pitchFamily="34" charset="0"/>
              </a:rPr>
              <a:t>27137 m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E.g. TL6427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Easting: 564000 m</a:t>
            </a:r>
          </a:p>
          <a:p>
            <a:r>
              <a:rPr lang="en-IE" sz="2800" dirty="0">
                <a:latin typeface="Gill Sans MT" panose="020B0502020104020203" pitchFamily="34" charset="0"/>
              </a:rPr>
              <a:t>     Northing: 227000 m</a:t>
            </a:r>
          </a:p>
        </p:txBody>
      </p:sp>
    </p:spTree>
    <p:extLst>
      <p:ext uri="{BB962C8B-B14F-4D97-AF65-F5344CB8AC3E}">
        <p14:creationId xmlns:p14="http://schemas.microsoft.com/office/powerpoint/2010/main" val="74924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Global Positioning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65CA5-EB9B-4068-B899-2F1DC43A5D94}"/>
              </a:ext>
            </a:extLst>
          </p:cNvPr>
          <p:cNvSpPr txBox="1"/>
          <p:nvPr/>
        </p:nvSpPr>
        <p:spPr>
          <a:xfrm>
            <a:off x="543339" y="1164134"/>
            <a:ext cx="624177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u="sng" dirty="0">
                <a:solidFill>
                  <a:schemeClr val="accent1"/>
                </a:solidFill>
                <a:latin typeface="Gill Sans MT" panose="020B0502020104020203" pitchFamily="34" charset="0"/>
              </a:rPr>
              <a:t>G</a:t>
            </a:r>
            <a:r>
              <a:rPr lang="en-IE" sz="2800" dirty="0">
                <a:latin typeface="Gill Sans MT" panose="020B0502020104020203" pitchFamily="34" charset="0"/>
              </a:rPr>
              <a:t>lobal </a:t>
            </a:r>
            <a:r>
              <a:rPr lang="en-IE" sz="2800" u="sng" dirty="0">
                <a:solidFill>
                  <a:schemeClr val="accent1"/>
                </a:solidFill>
                <a:latin typeface="Gill Sans MT" panose="020B0502020104020203" pitchFamily="34" charset="0"/>
              </a:rPr>
              <a:t>P</a:t>
            </a:r>
            <a:r>
              <a:rPr lang="en-IE" sz="2800" dirty="0">
                <a:latin typeface="Gill Sans MT" panose="020B0502020104020203" pitchFamily="34" charset="0"/>
              </a:rPr>
              <a:t>ositioning </a:t>
            </a:r>
            <a:r>
              <a:rPr lang="en-IE" sz="2800" u="sng" dirty="0">
                <a:solidFill>
                  <a:schemeClr val="accent1"/>
                </a:solidFill>
                <a:latin typeface="Gill Sans MT" panose="020B0502020104020203" pitchFamily="34" charset="0"/>
              </a:rPr>
              <a:t>S</a:t>
            </a:r>
            <a:r>
              <a:rPr lang="en-IE" sz="2800" dirty="0">
                <a:latin typeface="Gill Sans MT" panose="020B0502020104020203" pitchFamily="34" charset="0"/>
              </a:rPr>
              <a:t>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US army – series of satellites that transmit signal to a receiver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Time how long it takes signal to travel and use triangulation to determine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Accuracy increases with number of satellites ‘seen’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~ 5m accuracy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A006D-8A14-4B19-AD34-913510F4911C}"/>
              </a:ext>
            </a:extLst>
          </p:cNvPr>
          <p:cNvGrpSpPr/>
          <p:nvPr/>
        </p:nvGrpSpPr>
        <p:grpSpPr>
          <a:xfrm>
            <a:off x="6925842" y="1761545"/>
            <a:ext cx="4842088" cy="4341081"/>
            <a:chOff x="0" y="0"/>
            <a:chExt cx="3741691" cy="3314392"/>
          </a:xfrm>
        </p:grpSpPr>
        <p:pic>
          <p:nvPicPr>
            <p:cNvPr id="12" name="Picture 11" descr="MC900434857[1]">
              <a:extLst>
                <a:ext uri="{FF2B5EF4-FFF2-40B4-BE49-F238E27FC236}">
                  <a16:creationId xmlns:a16="http://schemas.microsoft.com/office/drawing/2014/main" id="{8CDC5061-5050-471B-AF4F-4E7C4535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70" y="1439839"/>
              <a:ext cx="4953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76A886-88A5-4143-93FD-F787387AE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48269"/>
              <a:ext cx="2089150" cy="20891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pic>
          <p:nvPicPr>
            <p:cNvPr id="14" name="Picture 13" descr="MC900434857[1]">
              <a:extLst>
                <a:ext uri="{FF2B5EF4-FFF2-40B4-BE49-F238E27FC236}">
                  <a16:creationId xmlns:a16="http://schemas.microsoft.com/office/drawing/2014/main" id="{D9260058-3497-4F19-83AB-D7318C112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710" y="859809"/>
              <a:ext cx="4953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DB069B-CABE-4B38-B3A5-640108AE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078" y="0"/>
              <a:ext cx="2233613" cy="2305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F72-E13D-461F-B3B4-9B4128AA58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12906">
              <a:off x="1699146" y="764275"/>
              <a:ext cx="174625" cy="1374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pic>
          <p:nvPicPr>
            <p:cNvPr id="17" name="Picture 16" descr="MC900434857[1]">
              <a:extLst>
                <a:ext uri="{FF2B5EF4-FFF2-40B4-BE49-F238E27FC236}">
                  <a16:creationId xmlns:a16="http://schemas.microsoft.com/office/drawing/2014/main" id="{D44EEE76-FF81-4B67-B5C2-48D70775D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107" y="2374711"/>
              <a:ext cx="4953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C2B1A56-30B7-4C49-8B02-F0C0ADED7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140" y="1801505"/>
              <a:ext cx="1512888" cy="15128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8FEEB6-FC95-4615-BB42-7FF66C421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919" y="1910687"/>
              <a:ext cx="71438" cy="7143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D5BB59-0758-410C-A27A-E9078EAC7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101" y="1849272"/>
              <a:ext cx="71438" cy="7143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79973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Radio Tracking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258957"/>
            <a:ext cx="55394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1960s (pre-GPS)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 err="1">
                <a:latin typeface="Gill Sans MT" panose="020B0502020104020203" pitchFamily="34" charset="0"/>
              </a:rPr>
              <a:t>Radiotransmitter</a:t>
            </a:r>
            <a:r>
              <a:rPr lang="en-IE" sz="2800" dirty="0">
                <a:latin typeface="Gill Sans MT" panose="020B0502020104020203" pitchFamily="34" charset="0"/>
              </a:rPr>
              <a:t> with receiver (antenna) to obtain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Triangulation with multiple antenna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cheap, reliable, good lifespan, light, no recovery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low accuracy, need people in the field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6ECCE9A-199D-4B13-B1A5-91205DDD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6183"/>
            <a:ext cx="5771322" cy="40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6E594-9F5C-4B2E-89D7-0F78470502BD}"/>
              </a:ext>
            </a:extLst>
          </p:cNvPr>
          <p:cNvSpPr txBox="1"/>
          <p:nvPr/>
        </p:nvSpPr>
        <p:spPr>
          <a:xfrm>
            <a:off x="6202017" y="5897217"/>
            <a:ext cx="56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Gill Sans MT" panose="020B0502020104020203" pitchFamily="34" charset="0"/>
              </a:rPr>
              <a:t>Rock wallaby with radio transmitter</a:t>
            </a:r>
          </a:p>
        </p:txBody>
      </p:sp>
    </p:spTree>
    <p:extLst>
      <p:ext uri="{BB962C8B-B14F-4D97-AF65-F5344CB8AC3E}">
        <p14:creationId xmlns:p14="http://schemas.microsoft.com/office/powerpoint/2010/main" val="311587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Aims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03461C-18E2-4C3D-93E6-46722B25283A}"/>
              </a:ext>
            </a:extLst>
          </p:cNvPr>
          <p:cNvSpPr txBox="1"/>
          <p:nvPr/>
        </p:nvSpPr>
        <p:spPr>
          <a:xfrm>
            <a:off x="675861" y="1484243"/>
            <a:ext cx="106547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>
                <a:latin typeface="Gill Sans MT" panose="020B0502020104020203" pitchFamily="34" charset="0"/>
              </a:rPr>
              <a:t>Where things (including you!) are in space</a:t>
            </a:r>
          </a:p>
          <a:p>
            <a:pPr algn="ctr"/>
            <a:endParaRPr lang="en-IE" sz="3200" dirty="0">
              <a:latin typeface="Gill Sans MT" panose="020B0502020104020203" pitchFamily="34" charset="0"/>
            </a:endParaRPr>
          </a:p>
          <a:p>
            <a:pPr algn="ctr"/>
            <a:endParaRPr lang="en-IE" sz="3200" dirty="0">
              <a:latin typeface="Gill Sans MT" panose="020B0502020104020203" pitchFamily="34" charset="0"/>
            </a:endParaRPr>
          </a:p>
          <a:p>
            <a:pPr marL="514350" indent="-514350">
              <a:buAutoNum type="arabicPeriod"/>
            </a:pPr>
            <a:r>
              <a:rPr lang="en-IE" sz="3200" dirty="0">
                <a:latin typeface="Gill Sans MT" panose="020B0502020104020203" pitchFamily="34" charset="0"/>
              </a:rPr>
              <a:t>Coordinates and projection systems (representation in space)</a:t>
            </a:r>
          </a:p>
          <a:p>
            <a:pPr marL="514350" indent="-514350">
              <a:buAutoNum type="arabicPeriod"/>
            </a:pPr>
            <a:endParaRPr lang="en-IE" sz="3200" dirty="0">
              <a:latin typeface="Gill Sans MT" panose="020B0502020104020203" pitchFamily="34" charset="0"/>
            </a:endParaRPr>
          </a:p>
          <a:p>
            <a:pPr marL="514350" indent="-514350">
              <a:buAutoNum type="arabicPeriod"/>
            </a:pPr>
            <a:r>
              <a:rPr lang="en-IE" sz="3200" dirty="0">
                <a:latin typeface="Gill Sans MT" panose="020B0502020104020203" pitchFamily="34" charset="0"/>
              </a:rPr>
              <a:t>GPS (identifying a location) </a:t>
            </a:r>
          </a:p>
          <a:p>
            <a:pPr marL="514350" indent="-514350">
              <a:buAutoNum type="arabicPeriod"/>
            </a:pPr>
            <a:endParaRPr lang="en-IE" sz="3200" dirty="0">
              <a:latin typeface="Gill Sans MT" panose="020B0502020104020203" pitchFamily="34" charset="0"/>
            </a:endParaRPr>
          </a:p>
          <a:p>
            <a:pPr marL="514350" indent="-514350">
              <a:buAutoNum type="arabicPeriod"/>
            </a:pPr>
            <a:r>
              <a:rPr lang="en-IE" sz="3200" dirty="0">
                <a:latin typeface="Gill Sans MT" panose="020B0502020104020203" pitchFamily="34" charset="0"/>
              </a:rPr>
              <a:t>Tracking systems (movement between locations)</a:t>
            </a:r>
          </a:p>
        </p:txBody>
      </p:sp>
    </p:spTree>
    <p:extLst>
      <p:ext uri="{BB962C8B-B14F-4D97-AF65-F5344CB8AC3E}">
        <p14:creationId xmlns:p14="http://schemas.microsoft.com/office/powerpoint/2010/main" val="203820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Geolocator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258957"/>
            <a:ext cx="55394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Pre-GPS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Time sunrise and sunset to estimate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Often used for long migrations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cheap, light, long lifespan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low accuracy (~100 km), recovery needed, complex analysis</a:t>
            </a:r>
          </a:p>
        </p:txBody>
      </p:sp>
      <p:pic>
        <p:nvPicPr>
          <p:cNvPr id="14338" name="Picture 2" descr="Male Kirtland&amp;#39;s warbler with geolocator. | New technology is… | Flickr">
            <a:extLst>
              <a:ext uri="{FF2B5EF4-FFF2-40B4-BE49-F238E27FC236}">
                <a16:creationId xmlns:a16="http://schemas.microsoft.com/office/drawing/2014/main" id="{46125AAD-A64D-4671-ABE6-06CFD5FD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22" y="1629144"/>
            <a:ext cx="5421175" cy="43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A6CB45-890C-43D1-836D-66DE2D5AAB60}"/>
              </a:ext>
            </a:extLst>
          </p:cNvPr>
          <p:cNvSpPr txBox="1"/>
          <p:nvPr/>
        </p:nvSpPr>
        <p:spPr>
          <a:xfrm>
            <a:off x="7010400" y="6102626"/>
            <a:ext cx="462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Gill Sans MT" panose="020B0502020104020203" pitchFamily="34" charset="0"/>
              </a:rPr>
              <a:t>Kirtland’s warbler with geolocator attached</a:t>
            </a:r>
          </a:p>
        </p:txBody>
      </p:sp>
    </p:spTree>
    <p:extLst>
      <p:ext uri="{BB962C8B-B14F-4D97-AF65-F5344CB8AC3E}">
        <p14:creationId xmlns:p14="http://schemas.microsoft.com/office/powerpoint/2010/main" val="289837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Compass Loggers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Fish Geolocation Compass Tag">
            <a:extLst>
              <a:ext uri="{FF2B5EF4-FFF2-40B4-BE49-F238E27FC236}">
                <a16:creationId xmlns:a16="http://schemas.microsoft.com/office/drawing/2014/main" id="{CA6CADAA-ABC3-4252-9E9C-3CC79860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26" y="1400175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72142-5EFF-4250-8776-EB2174EC58D4}"/>
              </a:ext>
            </a:extLst>
          </p:cNvPr>
          <p:cNvSpPr txBox="1"/>
          <p:nvPr/>
        </p:nvSpPr>
        <p:spPr>
          <a:xfrm>
            <a:off x="6096000" y="5457825"/>
            <a:ext cx="568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Gill Sans MT" panose="020B0502020104020203" pitchFamily="34" charset="0"/>
              </a:rPr>
              <a:t>Compass logger on flatfish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258957"/>
            <a:ext cx="55394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Measure changes in 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Assumes constant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Only solution for many marine animals (radio does not penetrate water)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cheap, light, long lifespan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low accuracy, don’t know distances, recovery needed</a:t>
            </a:r>
          </a:p>
        </p:txBody>
      </p:sp>
    </p:spTree>
    <p:extLst>
      <p:ext uri="{BB962C8B-B14F-4D97-AF65-F5344CB8AC3E}">
        <p14:creationId xmlns:p14="http://schemas.microsoft.com/office/powerpoint/2010/main" val="354853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GPS Logger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258957"/>
            <a:ext cx="55394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Chips for GPS loggers are getting smaller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high accuracy, potentially long lifespan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expensive, recovery needed</a:t>
            </a:r>
          </a:p>
        </p:txBody>
      </p:sp>
      <p:pic>
        <p:nvPicPr>
          <p:cNvPr id="16386" name="Picture 2" descr="Mountain Goat with GPS collar | GlacierNPS | Flickr">
            <a:extLst>
              <a:ext uri="{FF2B5EF4-FFF2-40B4-BE49-F238E27FC236}">
                <a16:creationId xmlns:a16="http://schemas.microsoft.com/office/drawing/2014/main" id="{144F197B-CC56-41F7-B791-17579950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57118"/>
            <a:ext cx="5989981" cy="39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8AFBCC-50A3-4C2C-9C30-AA981768D35C}"/>
              </a:ext>
            </a:extLst>
          </p:cNvPr>
          <p:cNvSpPr txBox="1"/>
          <p:nvPr/>
        </p:nvSpPr>
        <p:spPr>
          <a:xfrm>
            <a:off x="7692886" y="5733294"/>
            <a:ext cx="588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Gill Sans MT" panose="020B0502020104020203" pitchFamily="34" charset="0"/>
              </a:rPr>
              <a:t>Mountain goat with GPS collar</a:t>
            </a:r>
          </a:p>
        </p:txBody>
      </p:sp>
    </p:spTree>
    <p:extLst>
      <p:ext uri="{BB962C8B-B14F-4D97-AF65-F5344CB8AC3E}">
        <p14:creationId xmlns:p14="http://schemas.microsoft.com/office/powerpoint/2010/main" val="246047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Argos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258957"/>
            <a:ext cx="55394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GPS device able to send data to satellite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high accuracy, no recovery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expensive and need to rent satellite time, short life span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16C68-7BAA-470A-8775-CFBF73AB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2302"/>
            <a:ext cx="5983642" cy="353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BE4B-5795-4C19-8C31-BCC2CB74B06B}"/>
              </a:ext>
            </a:extLst>
          </p:cNvPr>
          <p:cNvSpPr txBox="1"/>
          <p:nvPr/>
        </p:nvSpPr>
        <p:spPr>
          <a:xfrm>
            <a:off x="6241774" y="5287617"/>
            <a:ext cx="583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latin typeface="Gill Sans MT" panose="020B0502020104020203" pitchFamily="34" charset="0"/>
              </a:rPr>
              <a:t>Albatross with Argos tracker</a:t>
            </a:r>
          </a:p>
        </p:txBody>
      </p:sp>
    </p:spTree>
    <p:extLst>
      <p:ext uri="{BB962C8B-B14F-4D97-AF65-F5344CB8AC3E}">
        <p14:creationId xmlns:p14="http://schemas.microsoft.com/office/powerpoint/2010/main" val="127619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Tracking Systems – Satellite Telemetry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980661"/>
            <a:ext cx="55394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Send signal to satellite and satellite calculates device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Short amount of time to send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Marine mammals spending short amounts of time at surface</a:t>
            </a:r>
          </a:p>
          <a:p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Pros: no recovery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Cons: expensive, short life span, large size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12C2A807-7838-4E39-91A0-3BAB7732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2695"/>
            <a:ext cx="5963479" cy="447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2ED6DD-9842-49C5-A69C-136F9010FC47}"/>
              </a:ext>
            </a:extLst>
          </p:cNvPr>
          <p:cNvSpPr txBox="1"/>
          <p:nvPr/>
        </p:nvSpPr>
        <p:spPr>
          <a:xfrm>
            <a:off x="6096000" y="588396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Gill Sans MT" panose="020B0502020104020203" pitchFamily="34" charset="0"/>
              </a:rPr>
              <a:t>Blue fin tuna with satellite tag, accelerometer and radio tracker</a:t>
            </a:r>
          </a:p>
        </p:txBody>
      </p:sp>
    </p:spTree>
    <p:extLst>
      <p:ext uri="{BB962C8B-B14F-4D97-AF65-F5344CB8AC3E}">
        <p14:creationId xmlns:p14="http://schemas.microsoft.com/office/powerpoint/2010/main" val="307126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Choice of Tracking Systems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56591" y="1166191"/>
            <a:ext cx="57514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Can I recapture the animal?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What accuracy do </a:t>
            </a:r>
            <a:r>
              <a:rPr lang="en-IE" sz="2800">
                <a:latin typeface="Gill Sans MT" panose="020B0502020104020203" pitchFamily="34" charset="0"/>
              </a:rPr>
              <a:t>I need?</a:t>
            </a: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What frequency of recording do I need?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How easy is it to attach to the animal?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Additional devices can be added to measure other parameters e.g. acceleration, pressure, temperature</a:t>
            </a:r>
          </a:p>
        </p:txBody>
      </p:sp>
      <p:pic>
        <p:nvPicPr>
          <p:cNvPr id="3" name="Picture 2" descr="A picture containing person, water, outdoor, fish&#10;&#10;Description automatically generated">
            <a:extLst>
              <a:ext uri="{FF2B5EF4-FFF2-40B4-BE49-F238E27FC236}">
                <a16:creationId xmlns:a16="http://schemas.microsoft.com/office/drawing/2014/main" id="{3BFE57AD-6FFD-4009-870B-1E5150A0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82" y="876088"/>
            <a:ext cx="4320209" cy="525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5CAD5-4AC1-4F08-84CF-58DC388BB3FB}"/>
              </a:ext>
            </a:extLst>
          </p:cNvPr>
          <p:cNvSpPr txBox="1"/>
          <p:nvPr/>
        </p:nvSpPr>
        <p:spPr>
          <a:xfrm>
            <a:off x="7513982" y="6241774"/>
            <a:ext cx="432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Gill Sans MT" panose="020B0502020104020203" pitchFamily="34" charset="0"/>
              </a:rPr>
              <a:t>Dr Natasha Phillips with sunfish tag harness</a:t>
            </a:r>
          </a:p>
        </p:txBody>
      </p:sp>
    </p:spTree>
    <p:extLst>
      <p:ext uri="{BB962C8B-B14F-4D97-AF65-F5344CB8AC3E}">
        <p14:creationId xmlns:p14="http://schemas.microsoft.com/office/powerpoint/2010/main" val="53674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What have we talked about today?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87704-15C2-4B57-A4BF-FF4B40E3F75D}"/>
              </a:ext>
            </a:extLst>
          </p:cNvPr>
          <p:cNvSpPr txBox="1"/>
          <p:nvPr/>
        </p:nvSpPr>
        <p:spPr>
          <a:xfrm>
            <a:off x="529272" y="1901993"/>
            <a:ext cx="10681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Projections and coordinate reference systems – getting the orange peel flat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GPS – using satellites for determining location (more in practical)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Tracking devices – lots of technology to choose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5A7F3-3A2C-4683-89B4-44E55354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45" r="18044"/>
          <a:stretch/>
        </p:blipFill>
        <p:spPr>
          <a:xfrm>
            <a:off x="1037322" y="4746809"/>
            <a:ext cx="5409760" cy="20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Coordinates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xamples of latitudinal lines are shown on the left and examples of longitudinal lines are shown on the right. The 0&amp;deg; degree reference lines for each are shown in red (equator for latitudinal measurements and prime meridian for longitudinal measurements).">
            <a:extLst>
              <a:ext uri="{FF2B5EF4-FFF2-40B4-BE49-F238E27FC236}">
                <a16:creationId xmlns:a16="http://schemas.microsoft.com/office/drawing/2014/main" id="{64488289-48E1-4457-B8E0-DF4B5239F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" r="49317"/>
          <a:stretch/>
        </p:blipFill>
        <p:spPr bwMode="auto">
          <a:xfrm>
            <a:off x="1104383" y="994025"/>
            <a:ext cx="3931444" cy="38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amples of latitudinal lines are shown on the left and examples of longitudinal lines are shown on the right. The 0&amp;deg; degree reference lines for each are shown in red (equator for latitudinal measurements and prime meridian for longitudinal measurements).">
            <a:extLst>
              <a:ext uri="{FF2B5EF4-FFF2-40B4-BE49-F238E27FC236}">
                <a16:creationId xmlns:a16="http://schemas.microsoft.com/office/drawing/2014/main" id="{8C4430AA-25D8-47AC-9B2D-A2CC208AB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9"/>
          <a:stretch/>
        </p:blipFill>
        <p:spPr bwMode="auto">
          <a:xfrm>
            <a:off x="5526157" y="1356415"/>
            <a:ext cx="3891686" cy="37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1C3BE-0444-45F9-9545-56698CE85B18}"/>
              </a:ext>
            </a:extLst>
          </p:cNvPr>
          <p:cNvSpPr txBox="1"/>
          <p:nvPr/>
        </p:nvSpPr>
        <p:spPr>
          <a:xfrm>
            <a:off x="768626" y="5208104"/>
            <a:ext cx="4651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latin typeface="Gill Sans MT" panose="020B0502020104020203" pitchFamily="34" charset="0"/>
              </a:rPr>
              <a:t>Parallels</a:t>
            </a:r>
          </a:p>
          <a:p>
            <a:pPr algn="ctr"/>
            <a:endParaRPr lang="en-IE" sz="2400" dirty="0">
              <a:latin typeface="Gill Sans MT" panose="020B0502020104020203" pitchFamily="34" charset="0"/>
            </a:endParaRPr>
          </a:p>
          <a:p>
            <a:pPr algn="ctr"/>
            <a:r>
              <a:rPr lang="en-IE" sz="2400" dirty="0">
                <a:latin typeface="Gill Sans MT" panose="020B0502020104020203" pitchFamily="34" charset="0"/>
              </a:rPr>
              <a:t>Different lengths</a:t>
            </a:r>
          </a:p>
          <a:p>
            <a:pPr algn="ctr"/>
            <a:r>
              <a:rPr lang="en-IE" sz="2400" dirty="0">
                <a:latin typeface="Gill Sans MT" panose="020B0502020104020203" pitchFamily="34" charset="0"/>
              </a:rPr>
              <a:t>Natural 0 parallel (equator)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DF3BD-BA95-49CA-8FF9-F4B399AE7554}"/>
              </a:ext>
            </a:extLst>
          </p:cNvPr>
          <p:cNvSpPr txBox="1"/>
          <p:nvPr/>
        </p:nvSpPr>
        <p:spPr>
          <a:xfrm>
            <a:off x="5420139" y="5234608"/>
            <a:ext cx="4651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latin typeface="Gill Sans MT" panose="020B0502020104020203" pitchFamily="34" charset="0"/>
              </a:rPr>
              <a:t>Meridians</a:t>
            </a:r>
          </a:p>
          <a:p>
            <a:pPr algn="ctr"/>
            <a:endParaRPr lang="en-IE" sz="2400" dirty="0">
              <a:latin typeface="Gill Sans MT" panose="020B0502020104020203" pitchFamily="34" charset="0"/>
            </a:endParaRPr>
          </a:p>
          <a:p>
            <a:pPr algn="ctr"/>
            <a:r>
              <a:rPr lang="en-IE" sz="2400" dirty="0">
                <a:latin typeface="Gill Sans MT" panose="020B0502020104020203" pitchFamily="34" charset="0"/>
              </a:rPr>
              <a:t>Connect poles</a:t>
            </a:r>
          </a:p>
          <a:p>
            <a:pPr algn="ctr"/>
            <a:r>
              <a:rPr lang="en-IE" sz="2400" dirty="0">
                <a:latin typeface="Gill Sans MT" panose="020B0502020104020203" pitchFamily="34" charset="0"/>
              </a:rPr>
              <a:t>Same length</a:t>
            </a:r>
          </a:p>
        </p:txBody>
      </p:sp>
    </p:spTree>
    <p:extLst>
      <p:ext uri="{BB962C8B-B14F-4D97-AF65-F5344CB8AC3E}">
        <p14:creationId xmlns:p14="http://schemas.microsoft.com/office/powerpoint/2010/main" val="8614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Coordinates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eographic Coordinate Syste">
            <a:extLst>
              <a:ext uri="{FF2B5EF4-FFF2-40B4-BE49-F238E27FC236}">
                <a16:creationId xmlns:a16="http://schemas.microsoft.com/office/drawing/2014/main" id="{1A36C9C1-930B-4B67-9A21-317DF6CF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56" y="949496"/>
            <a:ext cx="5752055" cy="57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5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Latitude and Longitude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913704-F3D1-43B2-96A7-9413D5DA7A04}"/>
              </a:ext>
            </a:extLst>
          </p:cNvPr>
          <p:cNvSpPr txBox="1"/>
          <p:nvPr/>
        </p:nvSpPr>
        <p:spPr>
          <a:xfrm>
            <a:off x="393080" y="1680375"/>
            <a:ext cx="45367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Units are degrees </a:t>
            </a:r>
            <a:r>
              <a:rPr lang="en-IE" sz="3200" baseline="30000" dirty="0">
                <a:latin typeface="Gill Sans MT" panose="020B0502020104020203" pitchFamily="34" charset="0"/>
              </a:rPr>
              <a:t>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E.g. N 52</a:t>
            </a:r>
            <a:r>
              <a:rPr lang="en-IE" sz="3200" baseline="50000" dirty="0">
                <a:latin typeface="Gill Sans MT" panose="020B0502020104020203" pitchFamily="34" charset="0"/>
              </a:rPr>
              <a:t>o</a:t>
            </a:r>
            <a:r>
              <a:rPr lang="en-IE" sz="3200" dirty="0">
                <a:latin typeface="Gill Sans MT" panose="020B0502020104020203" pitchFamily="34" charset="0"/>
              </a:rPr>
              <a:t> 31’ 12’’</a:t>
            </a:r>
          </a:p>
          <a:p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1’ = 60’’ and 1</a:t>
            </a:r>
            <a:r>
              <a:rPr lang="en-IE" sz="3200" baseline="50000" dirty="0">
                <a:latin typeface="Gill Sans MT" panose="020B0502020104020203" pitchFamily="34" charset="0"/>
              </a:rPr>
              <a:t>o</a:t>
            </a:r>
            <a:r>
              <a:rPr lang="en-IE" sz="3200" dirty="0">
                <a:latin typeface="Gill Sans MT" panose="020B0502020104020203" pitchFamily="34" charset="0"/>
              </a:rPr>
              <a:t> = 60’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>
                <a:latin typeface="Gill Sans MT" panose="020B0502020104020203" pitchFamily="34" charset="0"/>
              </a:rPr>
              <a:t>Need to convert to decimal degrees</a:t>
            </a:r>
          </a:p>
        </p:txBody>
      </p:sp>
    </p:spTree>
    <p:extLst>
      <p:ext uri="{BB962C8B-B14F-4D97-AF65-F5344CB8AC3E}">
        <p14:creationId xmlns:p14="http://schemas.microsoft.com/office/powerpoint/2010/main" val="293552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Projections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ifferent Types of Maps | Kids Discover Online | Types of maps, Kids  discover, Geography for kids">
            <a:extLst>
              <a:ext uri="{FF2B5EF4-FFF2-40B4-BE49-F238E27FC236}">
                <a16:creationId xmlns:a16="http://schemas.microsoft.com/office/drawing/2014/main" id="{39C7460C-A864-45DA-9D93-5EDC731DB6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833783"/>
            <a:ext cx="10096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38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Projections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C45-4134-4C2E-94E3-E34BE59C2C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4" y="1036624"/>
            <a:ext cx="8217877" cy="573855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07075-B9EE-49A0-8C75-3CB8E7AEE507}"/>
              </a:ext>
            </a:extLst>
          </p:cNvPr>
          <p:cNvSpPr txBox="1"/>
          <p:nvPr/>
        </p:nvSpPr>
        <p:spPr>
          <a:xfrm>
            <a:off x="8282609" y="2590728"/>
            <a:ext cx="40419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All projections contain some distortion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62860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Global Projections - Mercator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issot's Mercator">
            <a:extLst>
              <a:ext uri="{FF2B5EF4-FFF2-40B4-BE49-F238E27FC236}">
                <a16:creationId xmlns:a16="http://schemas.microsoft.com/office/drawing/2014/main" id="{20331093-A762-4452-850E-5CA8FF2D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" y="833783"/>
            <a:ext cx="4016145" cy="60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8085B2-9E63-49D9-B278-7FADB4268138}"/>
              </a:ext>
            </a:extLst>
          </p:cNvPr>
          <p:cNvSpPr txBox="1"/>
          <p:nvPr/>
        </p:nvSpPr>
        <p:spPr>
          <a:xfrm>
            <a:off x="5632174" y="2006888"/>
            <a:ext cx="6142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Mercator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Tissot circles have same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Maintains shape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Meridians are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Directions are straight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Bad for area and distances</a:t>
            </a:r>
          </a:p>
        </p:txBody>
      </p:sp>
    </p:spTree>
    <p:extLst>
      <p:ext uri="{BB962C8B-B14F-4D97-AF65-F5344CB8AC3E}">
        <p14:creationId xmlns:p14="http://schemas.microsoft.com/office/powerpoint/2010/main" val="9947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7AC60-3ABC-455B-9961-47E2C3EC6CA9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EF962D-B29E-48E9-810F-6E71B5F4CC60}"/>
              </a:ext>
            </a:extLst>
          </p:cNvPr>
          <p:cNvSpPr txBox="1">
            <a:spLocks/>
          </p:cNvSpPr>
          <p:nvPr/>
        </p:nvSpPr>
        <p:spPr>
          <a:xfrm>
            <a:off x="0" y="78409"/>
            <a:ext cx="12669078" cy="5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>
                <a:solidFill>
                  <a:schemeClr val="bg1"/>
                </a:solidFill>
                <a:latin typeface="Gill Sans MT" panose="020B0502020104020203" pitchFamily="34" charset="0"/>
              </a:rPr>
              <a:t>Global Projections - Equirectangular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D00569-29BC-4592-BA13-BC9E366806DA}"/>
              </a:ext>
            </a:extLst>
          </p:cNvPr>
          <p:cNvCxnSpPr/>
          <p:nvPr/>
        </p:nvCxnSpPr>
        <p:spPr>
          <a:xfrm>
            <a:off x="0" y="755374"/>
            <a:ext cx="1219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8085B2-9E63-49D9-B278-7FADB4268138}"/>
              </a:ext>
            </a:extLst>
          </p:cNvPr>
          <p:cNvSpPr txBox="1"/>
          <p:nvPr/>
        </p:nvSpPr>
        <p:spPr>
          <a:xfrm>
            <a:off x="6526695" y="2006888"/>
            <a:ext cx="6142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latin typeface="Gill Sans MT" panose="020B0502020104020203" pitchFamily="34" charset="0"/>
              </a:rPr>
              <a:t>Equirectangular (Plate </a:t>
            </a:r>
            <a:r>
              <a:rPr lang="en-IE" sz="2800" b="1" dirty="0" err="1">
                <a:latin typeface="Gill Sans MT" panose="020B0502020104020203" pitchFamily="34" charset="0"/>
              </a:rPr>
              <a:t>Carrée</a:t>
            </a:r>
            <a:r>
              <a:rPr lang="en-IE" sz="2800" b="1" dirty="0">
                <a:latin typeface="Gill Sans MT" panose="020B05020201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Area better represented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Shape poorly maintained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Meridians are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Good for area and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Gill Sans MT" panose="020B0502020104020203" pitchFamily="34" charset="0"/>
              </a:rPr>
              <a:t>Bad for distances</a:t>
            </a:r>
          </a:p>
        </p:txBody>
      </p:sp>
      <p:pic>
        <p:nvPicPr>
          <p:cNvPr id="5122" name="Picture 2" descr="Tissot's WGS84">
            <a:extLst>
              <a:ext uri="{FF2B5EF4-FFF2-40B4-BE49-F238E27FC236}">
                <a16:creationId xmlns:a16="http://schemas.microsoft.com/office/drawing/2014/main" id="{C8B76B1A-F0BD-4824-8798-78C2DDE4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2006887"/>
            <a:ext cx="6175916" cy="310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4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816</Words>
  <Application>Microsoft Office PowerPoint</Application>
  <PresentationFormat>Widescreen</PresentationFormat>
  <Paragraphs>211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Gill Sans MT</vt:lpstr>
      <vt:lpstr>Office Theme</vt:lpstr>
      <vt:lpstr>MOD004089 GIS Tools for Biodiversity Mapping and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MOD004089 GIS Tools for Biodiversity Mapping and Conservation</dc:title>
  <dc:creator>Hannah White</dc:creator>
  <cp:lastModifiedBy>Hannah White</cp:lastModifiedBy>
  <cp:revision>35</cp:revision>
  <dcterms:created xsi:type="dcterms:W3CDTF">2021-07-29T08:22:00Z</dcterms:created>
  <dcterms:modified xsi:type="dcterms:W3CDTF">2021-08-25T12:52:11Z</dcterms:modified>
</cp:coreProperties>
</file>